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  <p:ext uri="http://customooxmlschemas.google.com/">
      <go:slidesCustomData xmlns:go="http://customooxmlschemas.google.com/" r:id="rId26" roundtripDataSignature="AMtx7mijuFtZ4zeWbPIvYmKhLBNknypts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Joaquin Rodriguez (joaquinrdz)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customschemas.google.com/relationships/presentationmetadata" Target="metadata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3-31T23:28:31.504">
    <p:pos x="6000" y="0"/>
    <p:text>Will solo.io have a booth we can promote here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nqh1MrI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2ece44b5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32ece44b5c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f73b463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ArgoCD the great reconciliator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Shout out to A</a:t>
            </a:r>
            <a:endParaRPr/>
          </a:p>
        </p:txBody>
      </p:sp>
      <p:sp>
        <p:nvSpPr>
          <p:cNvPr id="154" name="Google Shape;154;g22f73b4638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28bb1bde1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228bb1bde1_4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28bb1bde1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2228bb1bde1_4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32ece44b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32ece44b5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2b3fe474a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22b3fe474af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2f73b4638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2f73b4638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b1d2bc35a_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2b1d2bc35a_5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8ecbb56c5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228ecbb56c5_3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228bb1bde1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Who uses ArgoCD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Who uses ClusterAPI</a:t>
            </a:r>
            <a:endParaRPr/>
          </a:p>
        </p:txBody>
      </p:sp>
      <p:sp>
        <p:nvSpPr>
          <p:cNvPr id="89" name="Google Shape;89;g2228bb1bde1_4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8ecbb56c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228ecbb56c5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28bb1bde1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228bb1bde1_4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8ecbb56c5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228ecbb56c5_3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8ecbb56c5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28ecbb56c5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32ece44b5c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32ece44b5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28bb1bde1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228bb1bde1_4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2" name="Google Shape;1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5" name="Google Shape;55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14" name="Google Shape;1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44355" y="69574"/>
            <a:ext cx="1003088" cy="8840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" id="17" name="Google Shape;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844355" y="69574"/>
            <a:ext cx="1003088" cy="884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8" y="154120"/>
            <a:ext cx="1545916" cy="714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5.png"/><Relationship Id="rId13" Type="http://schemas.openxmlformats.org/officeDocument/2006/relationships/image" Target="../media/image30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9" Type="http://schemas.openxmlformats.org/officeDocument/2006/relationships/image" Target="../media/image32.png"/><Relationship Id="rId15" Type="http://schemas.openxmlformats.org/officeDocument/2006/relationships/image" Target="../media/image48.png"/><Relationship Id="rId1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.xml"/><Relationship Id="rId4" Type="http://schemas.openxmlformats.org/officeDocument/2006/relationships/image" Target="../media/image39.png"/><Relationship Id="rId5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8.jp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32ece44b5c_0_16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Solution</a:t>
            </a:r>
            <a:endParaRPr/>
          </a:p>
        </p:txBody>
      </p:sp>
      <p:pic>
        <p:nvPicPr>
          <p:cNvPr id="150" name="Google Shape;150;g232ece44b5c_0_16"/>
          <p:cNvPicPr preferRelativeResize="0"/>
          <p:nvPr/>
        </p:nvPicPr>
        <p:blipFill rotWithShape="1">
          <a:blip r:embed="rId3">
            <a:alphaModFix/>
          </a:blip>
          <a:srcRect b="0" l="0" r="47426" t="0"/>
          <a:stretch/>
        </p:blipFill>
        <p:spPr>
          <a:xfrm>
            <a:off x="1488850" y="855725"/>
            <a:ext cx="5386776" cy="59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32ece44b5c_0_16"/>
          <p:cNvPicPr preferRelativeResize="0"/>
          <p:nvPr/>
        </p:nvPicPr>
        <p:blipFill rotWithShape="1">
          <a:blip r:embed="rId3">
            <a:alphaModFix/>
          </a:blip>
          <a:srcRect b="0" l="52754" r="0" t="0"/>
          <a:stretch/>
        </p:blipFill>
        <p:spPr>
          <a:xfrm>
            <a:off x="6875627" y="868867"/>
            <a:ext cx="4840651" cy="598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f73b4638d_0_0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Tech stack</a:t>
            </a:r>
            <a:endParaRPr/>
          </a:p>
        </p:txBody>
      </p:sp>
      <p:pic>
        <p:nvPicPr>
          <p:cNvPr id="157" name="Google Shape;157;g22f73b4638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988" y="1637613"/>
            <a:ext cx="1255123" cy="18373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g22f73b4638d_0_0"/>
          <p:cNvGrpSpPr/>
          <p:nvPr/>
        </p:nvGrpSpPr>
        <p:grpSpPr>
          <a:xfrm>
            <a:off x="5531599" y="1573664"/>
            <a:ext cx="2339366" cy="1965253"/>
            <a:chOff x="5531599" y="1573664"/>
            <a:chExt cx="2339366" cy="1965253"/>
          </a:xfrm>
        </p:grpSpPr>
        <p:pic>
          <p:nvPicPr>
            <p:cNvPr id="159" name="Google Shape;159;g22f73b4638d_0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20059" y="1573664"/>
              <a:ext cx="1106018" cy="11060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g22f73b4638d_0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31599" y="2354517"/>
              <a:ext cx="1106016" cy="1106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g22f73b4638d_0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64949" y="2432900"/>
              <a:ext cx="1106016" cy="11060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" name="Google Shape;162;g22f73b4638d_0_0"/>
          <p:cNvGrpSpPr/>
          <p:nvPr/>
        </p:nvGrpSpPr>
        <p:grpSpPr>
          <a:xfrm>
            <a:off x="502800" y="1706113"/>
            <a:ext cx="1555152" cy="1700352"/>
            <a:chOff x="383800" y="1218225"/>
            <a:chExt cx="1555152" cy="1700352"/>
          </a:xfrm>
        </p:grpSpPr>
        <p:pic>
          <p:nvPicPr>
            <p:cNvPr id="163" name="Google Shape;163;g22f73b4638d_0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3800" y="1218225"/>
              <a:ext cx="1455125" cy="145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g22f73b4638d_0_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173850" y="2153475"/>
              <a:ext cx="765102" cy="7651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" name="Google Shape;165;g22f73b4638d_0_0"/>
          <p:cNvGrpSpPr/>
          <p:nvPr/>
        </p:nvGrpSpPr>
        <p:grpSpPr>
          <a:xfrm>
            <a:off x="8831473" y="1645045"/>
            <a:ext cx="2666745" cy="2051652"/>
            <a:chOff x="7336848" y="1003945"/>
            <a:chExt cx="2666745" cy="2051652"/>
          </a:xfrm>
        </p:grpSpPr>
        <p:pic>
          <p:nvPicPr>
            <p:cNvPr id="166" name="Google Shape;166;g22f73b4638d_0_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336848" y="1003945"/>
              <a:ext cx="1255125" cy="1281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g22f73b4638d_0_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748468" y="1017026"/>
              <a:ext cx="1255125" cy="125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g22f73b4638d_0_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136798" y="1960874"/>
              <a:ext cx="1104425" cy="10947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9" name="Google Shape;169;g22f73b4638d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77975" y="4805625"/>
            <a:ext cx="1605482" cy="12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2f73b4638d_0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531607" y="4146210"/>
            <a:ext cx="186690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2f73b4638d_0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727600" y="4592599"/>
            <a:ext cx="1555150" cy="15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22f73b4638d_0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356357" y="5400845"/>
            <a:ext cx="1174375" cy="11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228bb1bde1_4_23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Demo</a:t>
            </a:r>
            <a:endParaRPr b="1" sz="4000">
              <a:solidFill>
                <a:srgbClr val="002C9D"/>
              </a:solidFill>
            </a:endParaRPr>
          </a:p>
        </p:txBody>
      </p:sp>
      <p:sp>
        <p:nvSpPr>
          <p:cNvPr id="178" name="Google Shape;178;g2228bb1bde1_4_23"/>
          <p:cNvSpPr txBox="1"/>
          <p:nvPr/>
        </p:nvSpPr>
        <p:spPr>
          <a:xfrm>
            <a:off x="352257" y="9148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179" name="Google Shape;179;g2228bb1bde1_4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238" y="1305490"/>
            <a:ext cx="9875518" cy="55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28bb1bde1_4_18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Notable tricks</a:t>
            </a:r>
            <a:endParaRPr/>
          </a:p>
        </p:txBody>
      </p:sp>
      <p:sp>
        <p:nvSpPr>
          <p:cNvPr id="185" name="Google Shape;185;g2228bb1bde1_4_18"/>
          <p:cNvSpPr txBox="1"/>
          <p:nvPr/>
        </p:nvSpPr>
        <p:spPr>
          <a:xfrm>
            <a:off x="352257" y="9148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</p:txBody>
      </p:sp>
      <p:sp>
        <p:nvSpPr>
          <p:cNvPr id="186" name="Google Shape;186;g2228bb1bde1_4_18"/>
          <p:cNvSpPr txBox="1"/>
          <p:nvPr/>
        </p:nvSpPr>
        <p:spPr>
          <a:xfrm>
            <a:off x="1831275" y="1505550"/>
            <a:ext cx="81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228bb1bde1_4_18"/>
          <p:cNvSpPr txBox="1"/>
          <p:nvPr/>
        </p:nvSpPr>
        <p:spPr>
          <a:xfrm>
            <a:off x="838207" y="1806284"/>
            <a:ext cx="10515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CA" sz="3000">
                <a:solidFill>
                  <a:schemeClr val="dk1"/>
                </a:solidFill>
              </a:rPr>
              <a:t>We use Projects to segregate responsibilities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CA" sz="3000">
                <a:solidFill>
                  <a:schemeClr val="dk1"/>
                </a:solidFill>
              </a:rPr>
              <a:t>ArgoCD in read-only mode for demonstration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CA" sz="3000">
                <a:solidFill>
                  <a:schemeClr val="dk1"/>
                </a:solidFill>
              </a:rPr>
              <a:t>ServerSide-apply is your friend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CA" sz="3000">
                <a:solidFill>
                  <a:schemeClr val="dk1"/>
                </a:solidFill>
              </a:rPr>
              <a:t>Alternative considered: ClusterAPI Helm Add-on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CA" sz="3000">
                <a:solidFill>
                  <a:schemeClr val="dk1"/>
                </a:solidFill>
              </a:rPr>
              <a:t>CAPI/CAPZ imperative installation, with capi-operator upcoming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 sz="30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2ece44b5c_0_5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Takeaways</a:t>
            </a:r>
            <a:endParaRPr/>
          </a:p>
        </p:txBody>
      </p:sp>
      <p:sp>
        <p:nvSpPr>
          <p:cNvPr id="193" name="Google Shape;193;g232ece44b5c_0_5"/>
          <p:cNvSpPr txBox="1"/>
          <p:nvPr/>
        </p:nvSpPr>
        <p:spPr>
          <a:xfrm>
            <a:off x="352257" y="9148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</p:txBody>
      </p:sp>
      <p:sp>
        <p:nvSpPr>
          <p:cNvPr id="194" name="Google Shape;194;g232ece44b5c_0_5"/>
          <p:cNvSpPr txBox="1"/>
          <p:nvPr/>
        </p:nvSpPr>
        <p:spPr>
          <a:xfrm>
            <a:off x="1831275" y="1505550"/>
            <a:ext cx="81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32ece44b5c_0_5"/>
          <p:cNvSpPr txBox="1"/>
          <p:nvPr/>
        </p:nvSpPr>
        <p:spPr>
          <a:xfrm>
            <a:off x="838207" y="1806284"/>
            <a:ext cx="10515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CA" sz="3000">
                <a:solidFill>
                  <a:schemeClr val="dk1"/>
                </a:solidFill>
              </a:rPr>
              <a:t>Multiclusters / Multicloud is hard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CA" sz="3000">
                <a:solidFill>
                  <a:schemeClr val="dk1"/>
                </a:solidFill>
              </a:rPr>
              <a:t>With the right tools, you can tame the complexity of multicluster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CA" sz="3000">
                <a:solidFill>
                  <a:schemeClr val="dk1"/>
                </a:solidFill>
              </a:rPr>
              <a:t>Open source offers the best experience and the best feature set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CA" sz="3000">
                <a:solidFill>
                  <a:schemeClr val="dk1"/>
                </a:solidFill>
              </a:rPr>
              <a:t>Split configuration for </a:t>
            </a:r>
            <a:r>
              <a:rPr b="1" lang="en-CA" sz="3000">
                <a:solidFill>
                  <a:schemeClr val="dk1"/>
                </a:solidFill>
              </a:rPr>
              <a:t>cluster</a:t>
            </a:r>
            <a:r>
              <a:rPr b="1" lang="en-CA" sz="3000">
                <a:solidFill>
                  <a:schemeClr val="dk1"/>
                </a:solidFill>
              </a:rPr>
              <a:t> type</a:t>
            </a:r>
            <a:endParaRPr b="1" sz="3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 sz="3000">
              <a:solidFill>
                <a:srgbClr val="26262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b3fe474af_0_27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Where do we go from here</a:t>
            </a:r>
            <a:endParaRPr/>
          </a:p>
        </p:txBody>
      </p:sp>
      <p:pic>
        <p:nvPicPr>
          <p:cNvPr id="201" name="Google Shape;201;g22b3fe474af_0_27"/>
          <p:cNvPicPr preferRelativeResize="0"/>
          <p:nvPr/>
        </p:nvPicPr>
        <p:blipFill rotWithShape="1">
          <a:blip r:embed="rId3">
            <a:alphaModFix/>
          </a:blip>
          <a:srcRect b="0" l="0" r="47467" t="0"/>
          <a:stretch/>
        </p:blipFill>
        <p:spPr>
          <a:xfrm>
            <a:off x="1218319" y="835700"/>
            <a:ext cx="5164499" cy="60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2b3fe474af_0_27"/>
          <p:cNvPicPr preferRelativeResize="0"/>
          <p:nvPr/>
        </p:nvPicPr>
        <p:blipFill rotWithShape="1">
          <a:blip r:embed="rId3">
            <a:alphaModFix/>
          </a:blip>
          <a:srcRect b="0" l="52426" r="0" t="0"/>
          <a:stretch/>
        </p:blipFill>
        <p:spPr>
          <a:xfrm>
            <a:off x="6382832" y="837281"/>
            <a:ext cx="4677124" cy="60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f73b4638d_0_24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Links</a:t>
            </a:r>
            <a:endParaRPr/>
          </a:p>
        </p:txBody>
      </p:sp>
      <p:sp>
        <p:nvSpPr>
          <p:cNvPr id="208" name="Google Shape;208;g22f73b4638d_0_24"/>
          <p:cNvSpPr txBox="1"/>
          <p:nvPr/>
        </p:nvSpPr>
        <p:spPr>
          <a:xfrm>
            <a:off x="352257" y="9148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</p:txBody>
      </p:sp>
      <p:sp>
        <p:nvSpPr>
          <p:cNvPr id="209" name="Google Shape;209;g22f73b4638d_0_24"/>
          <p:cNvSpPr txBox="1"/>
          <p:nvPr/>
        </p:nvSpPr>
        <p:spPr>
          <a:xfrm>
            <a:off x="1831275" y="1505550"/>
            <a:ext cx="81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2f73b4638d_0_24"/>
          <p:cNvSpPr txBox="1"/>
          <p:nvPr/>
        </p:nvSpPr>
        <p:spPr>
          <a:xfrm>
            <a:off x="838200" y="1806275"/>
            <a:ext cx="10915800" cy="9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-"/>
            </a:pPr>
            <a:r>
              <a:rPr b="1" lang="en-CA" sz="2700">
                <a:solidFill>
                  <a:schemeClr val="dk1"/>
                </a:solidFill>
              </a:rPr>
              <a:t>github.com/joaquinrz/capi-gitops/</a:t>
            </a:r>
            <a:endParaRPr b="1" sz="2700">
              <a:solidFill>
                <a:schemeClr val="dk1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-"/>
            </a:pPr>
            <a:r>
              <a:rPr b="1" lang="en-CA" sz="2700">
                <a:solidFill>
                  <a:schemeClr val="dk1"/>
                </a:solidFill>
              </a:rPr>
              <a:t>https://github.com/Avni-Sharma/gitopscon_na_2022_session/</a:t>
            </a:r>
            <a:endParaRPr b="1"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2b1d2bc35a_5_4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See also</a:t>
            </a:r>
            <a:endParaRPr/>
          </a:p>
        </p:txBody>
      </p:sp>
      <p:sp>
        <p:nvSpPr>
          <p:cNvPr id="216" name="Google Shape;216;g22b1d2bc35a_5_4"/>
          <p:cNvSpPr txBox="1"/>
          <p:nvPr/>
        </p:nvSpPr>
        <p:spPr>
          <a:xfrm>
            <a:off x="352257" y="9148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</p:txBody>
      </p:sp>
      <p:grpSp>
        <p:nvGrpSpPr>
          <p:cNvPr id="217" name="Google Shape;217;g22b1d2bc35a_5_4"/>
          <p:cNvGrpSpPr/>
          <p:nvPr/>
        </p:nvGrpSpPr>
        <p:grpSpPr>
          <a:xfrm>
            <a:off x="542375" y="1358276"/>
            <a:ext cx="5908175" cy="1465099"/>
            <a:chOff x="601875" y="4988101"/>
            <a:chExt cx="5908175" cy="1465099"/>
          </a:xfrm>
        </p:grpSpPr>
        <p:pic>
          <p:nvPicPr>
            <p:cNvPr id="218" name="Google Shape;218;g22b1d2bc35a_5_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875" y="4988101"/>
              <a:ext cx="1415717" cy="1325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g22b1d2bc35a_5_4"/>
            <p:cNvSpPr txBox="1"/>
            <p:nvPr/>
          </p:nvSpPr>
          <p:spPr>
            <a:xfrm>
              <a:off x="2116850" y="5191100"/>
              <a:ext cx="43932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 </a:t>
              </a:r>
              <a:r>
                <a:rPr b="1" lang="en-CA"/>
                <a:t>Multi-Cluster Observability with Service Mesh - That Is a Lot of Moving Parts!? 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Ryota Sawada, UPSIDER, Inc.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Wednesday April 19</a:t>
              </a:r>
              <a:r>
                <a:rPr baseline="30000" lang="en-CA"/>
                <a:t>th</a:t>
              </a:r>
              <a:r>
                <a:rPr lang="en-CA"/>
                <a:t> - 16:30</a:t>
              </a:r>
              <a:endParaRPr/>
            </a:p>
          </p:txBody>
        </p:sp>
      </p:grpSp>
      <p:grpSp>
        <p:nvGrpSpPr>
          <p:cNvPr id="220" name="Google Shape;220;g22b1d2bc35a_5_4"/>
          <p:cNvGrpSpPr/>
          <p:nvPr/>
        </p:nvGrpSpPr>
        <p:grpSpPr>
          <a:xfrm>
            <a:off x="587000" y="3454200"/>
            <a:ext cx="5818925" cy="1262100"/>
            <a:chOff x="691125" y="3454200"/>
            <a:chExt cx="5818925" cy="1262100"/>
          </a:xfrm>
        </p:grpSpPr>
        <p:sp>
          <p:nvSpPr>
            <p:cNvPr id="221" name="Google Shape;221;g22b1d2bc35a_5_4"/>
            <p:cNvSpPr txBox="1"/>
            <p:nvPr/>
          </p:nvSpPr>
          <p:spPr>
            <a:xfrm>
              <a:off x="2116850" y="3454200"/>
              <a:ext cx="43932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CA"/>
                <a:t>Keeping It Simple: Cilium Networking for Multicloud Kubernetes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CA">
                  <a:solidFill>
                    <a:schemeClr val="dk1"/>
                  </a:solidFill>
                </a:rPr>
                <a:t>Liz Rice, Isovalent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Friday April 21</a:t>
              </a:r>
              <a:r>
                <a:rPr baseline="30000" lang="en-CA"/>
                <a:t>st</a:t>
              </a:r>
              <a:r>
                <a:rPr lang="en-CA"/>
                <a:t> - 16:55</a:t>
              </a:r>
              <a:endParaRPr/>
            </a:p>
          </p:txBody>
        </p:sp>
        <p:pic>
          <p:nvPicPr>
            <p:cNvPr id="222" name="Google Shape;222;g22b1d2bc35a_5_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1125" y="3454200"/>
              <a:ext cx="1254324" cy="12012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g22b1d2bc35a_5_4"/>
          <p:cNvGrpSpPr/>
          <p:nvPr/>
        </p:nvGrpSpPr>
        <p:grpSpPr>
          <a:xfrm>
            <a:off x="6526624" y="1477463"/>
            <a:ext cx="5739751" cy="1693200"/>
            <a:chOff x="6452249" y="2548563"/>
            <a:chExt cx="5739751" cy="1693200"/>
          </a:xfrm>
        </p:grpSpPr>
        <p:sp>
          <p:nvSpPr>
            <p:cNvPr id="224" name="Google Shape;224;g22b1d2bc35a_5_4"/>
            <p:cNvSpPr txBox="1"/>
            <p:nvPr/>
          </p:nvSpPr>
          <p:spPr>
            <a:xfrm>
              <a:off x="7798800" y="2548563"/>
              <a:ext cx="43932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CA"/>
                <a:t>Show Me the Metrics: How a Huge Bank Does Observability with Multi-Tenancy Prometheus and Thanos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>
                  <a:solidFill>
                    <a:schemeClr val="dk1"/>
                  </a:solidFill>
                </a:rPr>
                <a:t>Rodrigo Serra Inacio &amp; Willian Saavedra Moreira Costa, Itaú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/>
                <a:t>Friday</a:t>
              </a:r>
              <a:r>
                <a:rPr lang="en-CA"/>
                <a:t> April 21</a:t>
              </a:r>
              <a:r>
                <a:rPr baseline="30000" lang="en-CA"/>
                <a:t>st</a:t>
              </a:r>
              <a:r>
                <a:rPr lang="en-CA"/>
                <a:t> - 16:00</a:t>
              </a:r>
              <a:endParaRPr/>
            </a:p>
          </p:txBody>
        </p:sp>
        <p:pic>
          <p:nvPicPr>
            <p:cNvPr id="225" name="Google Shape;225;g22b1d2bc35a_5_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52249" y="2548575"/>
              <a:ext cx="1270475" cy="139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6" name="Google Shape;226;g22b1d2bc35a_5_4"/>
          <p:cNvGrpSpPr/>
          <p:nvPr/>
        </p:nvGrpSpPr>
        <p:grpSpPr>
          <a:xfrm>
            <a:off x="6528175" y="3394933"/>
            <a:ext cx="5785925" cy="1333492"/>
            <a:chOff x="6453800" y="4466033"/>
            <a:chExt cx="5785925" cy="1333492"/>
          </a:xfrm>
        </p:grpSpPr>
        <p:sp>
          <p:nvSpPr>
            <p:cNvPr id="227" name="Google Shape;227;g22b1d2bc35a_5_4"/>
            <p:cNvSpPr txBox="1"/>
            <p:nvPr/>
          </p:nvSpPr>
          <p:spPr>
            <a:xfrm>
              <a:off x="7846525" y="4752825"/>
              <a:ext cx="43932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CA"/>
                <a:t>Self-Service GitOps at a Regulated Enterprise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>
                  <a:solidFill>
                    <a:schemeClr val="dk1"/>
                  </a:solidFill>
                </a:rPr>
                <a:t>Erick Bourgeois, Freelance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>
                  <a:solidFill>
                    <a:schemeClr val="dk1"/>
                  </a:solidFill>
                </a:rPr>
                <a:t>Friday April 21</a:t>
              </a:r>
              <a:r>
                <a:rPr baseline="30000" lang="en-CA">
                  <a:solidFill>
                    <a:schemeClr val="dk1"/>
                  </a:solidFill>
                </a:rPr>
                <a:t>st</a:t>
              </a:r>
              <a:r>
                <a:rPr lang="en-CA">
                  <a:solidFill>
                    <a:schemeClr val="dk1"/>
                  </a:solidFill>
                </a:rPr>
                <a:t> - 16:00</a:t>
              </a:r>
              <a:endParaRPr/>
            </a:p>
          </p:txBody>
        </p:sp>
        <p:pic>
          <p:nvPicPr>
            <p:cNvPr id="228" name="Google Shape;228;g22b1d2bc35a_5_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453800" y="4466033"/>
              <a:ext cx="1270475" cy="13198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g22b1d2bc35a_5_4"/>
          <p:cNvSpPr txBox="1"/>
          <p:nvPr/>
        </p:nvSpPr>
        <p:spPr>
          <a:xfrm>
            <a:off x="5244525" y="5228125"/>
            <a:ext cx="439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Operate Multi-Tenancy Service Mesh with ArgoCD in Production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Lin Sun, Solo.io &amp; Faseela K, Ericsson Software Technology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Wednesday April 19</a:t>
            </a:r>
            <a:r>
              <a:rPr baseline="30000" lang="en-CA">
                <a:solidFill>
                  <a:schemeClr val="dk1"/>
                </a:solidFill>
              </a:rPr>
              <a:t>th</a:t>
            </a:r>
            <a:r>
              <a:rPr lang="en-CA">
                <a:solidFill>
                  <a:schemeClr val="dk1"/>
                </a:solidFill>
              </a:rPr>
              <a:t> - 16:30</a:t>
            </a:r>
            <a:endParaRPr/>
          </a:p>
        </p:txBody>
      </p:sp>
      <p:pic>
        <p:nvPicPr>
          <p:cNvPr id="230" name="Google Shape;230;g22b1d2bc35a_5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9000" y="5228125"/>
            <a:ext cx="1249688" cy="1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28ecbb56c5_3_13"/>
          <p:cNvSpPr txBox="1"/>
          <p:nvPr/>
        </p:nvSpPr>
        <p:spPr>
          <a:xfrm>
            <a:off x="352254" y="-1736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Visit our booths</a:t>
            </a:r>
            <a:endParaRPr/>
          </a:p>
        </p:txBody>
      </p:sp>
      <p:sp>
        <p:nvSpPr>
          <p:cNvPr id="236" name="Google Shape;236;g228ecbb56c5_3_13"/>
          <p:cNvSpPr txBox="1"/>
          <p:nvPr/>
        </p:nvSpPr>
        <p:spPr>
          <a:xfrm>
            <a:off x="352257" y="91483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237" name="Google Shape;237;g228ecbb56c5_3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75" y="1896350"/>
            <a:ext cx="5551049" cy="30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28ecbb56c5_3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3575" y="1947665"/>
            <a:ext cx="4714476" cy="29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"/>
          <p:cNvSpPr/>
          <p:nvPr/>
        </p:nvSpPr>
        <p:spPr>
          <a:xfrm>
            <a:off x="3383446" y="344559"/>
            <a:ext cx="5425108" cy="542510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"/>
          <p:cNvSpPr txBox="1"/>
          <p:nvPr/>
        </p:nvSpPr>
        <p:spPr>
          <a:xfrm>
            <a:off x="3047171" y="5913276"/>
            <a:ext cx="60976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800" u="none" strike="noStrike">
                <a:solidFill>
                  <a:srgbClr val="002C9D"/>
                </a:solidFill>
                <a:latin typeface="Arial"/>
                <a:ea typeface="Arial"/>
                <a:cs typeface="Arial"/>
                <a:sym typeface="Arial"/>
              </a:rPr>
              <a:t>Please scan the QR Code above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1800" u="none" strike="noStrike">
                <a:solidFill>
                  <a:srgbClr val="002C9D"/>
                </a:solidFill>
                <a:latin typeface="Arial"/>
                <a:ea typeface="Arial"/>
                <a:cs typeface="Arial"/>
                <a:sym typeface="Arial"/>
              </a:rPr>
              <a:t>to leave feedback on this session</a:t>
            </a:r>
            <a:endParaRPr b="0" sz="1800">
              <a:solidFill>
                <a:srgbClr val="002C9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1800">
                <a:solidFill>
                  <a:srgbClr val="002C9D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>
              <a:solidFill>
                <a:srgbClr val="002C9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4325" y="420750"/>
            <a:ext cx="5303350" cy="53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"/>
          <p:cNvSpPr txBox="1"/>
          <p:nvPr/>
        </p:nvSpPr>
        <p:spPr>
          <a:xfrm>
            <a:off x="838204" y="276614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ct val="100000"/>
              <a:buFont typeface="Arial"/>
              <a:buNone/>
            </a:pPr>
            <a:r>
              <a:rPr b="1" lang="en-CA" sz="8000">
                <a:solidFill>
                  <a:srgbClr val="002C9D"/>
                </a:solidFill>
              </a:rPr>
              <a:t>Ephemeral Clusters as a Service with ClusterAPI and GitOps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228bb1bde1_4_3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A little about us</a:t>
            </a:r>
            <a:endParaRPr/>
          </a:p>
        </p:txBody>
      </p:sp>
      <p:sp>
        <p:nvSpPr>
          <p:cNvPr id="92" name="Google Shape;92;g2228bb1bde1_4_3"/>
          <p:cNvSpPr txBox="1"/>
          <p:nvPr/>
        </p:nvSpPr>
        <p:spPr>
          <a:xfrm>
            <a:off x="1497275" y="5089875"/>
            <a:ext cx="3144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rPr lang="en-CA" sz="1729">
                <a:solidFill>
                  <a:srgbClr val="262626"/>
                </a:solidFill>
              </a:rPr>
              <a:t>Joaquin Rodriguez</a:t>
            </a:r>
            <a:endParaRPr sz="1729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t/>
            </a:r>
            <a:endParaRPr sz="1305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rPr lang="en-CA">
                <a:solidFill>
                  <a:srgbClr val="262626"/>
                </a:solidFill>
              </a:rPr>
              <a:t>Senior Software Engineer</a:t>
            </a:r>
            <a:endParaRPr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rPr lang="en-CA">
                <a:solidFill>
                  <a:srgbClr val="262626"/>
                </a:solidFill>
              </a:rPr>
              <a:t>Microsoft</a:t>
            </a:r>
            <a:endParaRPr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t/>
            </a:r>
            <a:endParaRPr sz="1396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rPr lang="en-CA" sz="1729">
                <a:solidFill>
                  <a:srgbClr val="262626"/>
                </a:solidFill>
              </a:rPr>
              <a:t> </a:t>
            </a:r>
            <a:r>
              <a:rPr lang="en-CA" sz="1430">
                <a:solidFill>
                  <a:srgbClr val="262626"/>
                </a:solidFill>
              </a:rPr>
              <a:t>@joaquinrdzv</a:t>
            </a:r>
            <a:endParaRPr sz="1430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t/>
            </a:r>
            <a:endParaRPr sz="1729">
              <a:solidFill>
                <a:srgbClr val="262626"/>
              </a:solidFill>
            </a:endParaRPr>
          </a:p>
        </p:txBody>
      </p:sp>
      <p:pic>
        <p:nvPicPr>
          <p:cNvPr id="93" name="Google Shape;93;g2228bb1bde1_4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9100" y="5761185"/>
            <a:ext cx="392075" cy="32247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2228bb1bde1_4_3"/>
          <p:cNvSpPr txBox="1"/>
          <p:nvPr/>
        </p:nvSpPr>
        <p:spPr>
          <a:xfrm>
            <a:off x="7295700" y="5089875"/>
            <a:ext cx="31446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rPr lang="en-CA" sz="1729">
                <a:solidFill>
                  <a:srgbClr val="262626"/>
                </a:solidFill>
              </a:rPr>
              <a:t>Alessandro Vozza</a:t>
            </a:r>
            <a:endParaRPr sz="1729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t/>
            </a:r>
            <a:endParaRPr sz="1305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rPr lang="en-CA">
                <a:solidFill>
                  <a:srgbClr val="262626"/>
                </a:solidFill>
              </a:rPr>
              <a:t>Developer Relations</a:t>
            </a:r>
            <a:endParaRPr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rPr lang="en-CA">
                <a:solidFill>
                  <a:srgbClr val="262626"/>
                </a:solidFill>
              </a:rPr>
              <a:t>Solo.io</a:t>
            </a:r>
            <a:endParaRPr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t/>
            </a:r>
            <a:endParaRPr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rPr lang="en-CA">
                <a:solidFill>
                  <a:srgbClr val="262626"/>
                </a:solidFill>
              </a:rPr>
              <a:t> @bongo</a:t>
            </a:r>
            <a:endParaRPr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30"/>
              <a:buFont typeface="Arial"/>
              <a:buNone/>
            </a:pPr>
            <a:r>
              <a:t/>
            </a:r>
            <a:endParaRPr sz="1729">
              <a:solidFill>
                <a:srgbClr val="262626"/>
              </a:solidFill>
            </a:endParaRPr>
          </a:p>
        </p:txBody>
      </p:sp>
      <p:pic>
        <p:nvPicPr>
          <p:cNvPr id="95" name="Google Shape;95;g2228bb1bde1_4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5550" y="5761185"/>
            <a:ext cx="392075" cy="3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228bb1bde1_4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6088" y="1616817"/>
            <a:ext cx="3327021" cy="332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228bb1bde1_4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4501" y="1616838"/>
            <a:ext cx="3327000" cy="33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28ecbb56c5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500" y="1848200"/>
            <a:ext cx="1468975" cy="9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28ecbb56c5_2_0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Intro</a:t>
            </a:r>
            <a:endParaRPr/>
          </a:p>
        </p:txBody>
      </p:sp>
      <p:pic>
        <p:nvPicPr>
          <p:cNvPr id="104" name="Google Shape;104;g228ecbb56c5_2_0"/>
          <p:cNvPicPr preferRelativeResize="0"/>
          <p:nvPr/>
        </p:nvPicPr>
        <p:blipFill rotWithShape="1">
          <a:blip r:embed="rId4">
            <a:alphaModFix/>
          </a:blip>
          <a:srcRect b="11652" l="16848" r="15647" t="41115"/>
          <a:stretch/>
        </p:blipFill>
        <p:spPr>
          <a:xfrm>
            <a:off x="515188" y="2701325"/>
            <a:ext cx="10771749" cy="32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28ecbb56c5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23188" y="2119213"/>
            <a:ext cx="1853624" cy="10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28ecbb56c5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88499" y="1789222"/>
            <a:ext cx="1661800" cy="1103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28ecbb56c5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7313" y="2327759"/>
            <a:ext cx="834150" cy="8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28ecbb56c5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25988" y="2827525"/>
            <a:ext cx="1136329" cy="8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28bb1bde1_4_13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Historical Context</a:t>
            </a:r>
            <a:endParaRPr/>
          </a:p>
        </p:txBody>
      </p:sp>
      <p:sp>
        <p:nvSpPr>
          <p:cNvPr id="114" name="Google Shape;114;g2228bb1bde1_4_13"/>
          <p:cNvSpPr txBox="1"/>
          <p:nvPr/>
        </p:nvSpPr>
        <p:spPr>
          <a:xfrm>
            <a:off x="352250" y="914797"/>
            <a:ext cx="105156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b="1" lang="en-CA" sz="2100">
                <a:solidFill>
                  <a:srgbClr val="262626"/>
                </a:solidFill>
              </a:rPr>
              <a:t>Understanding the Journey to GitOps:</a:t>
            </a:r>
            <a:endParaRPr b="1" sz="21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262626"/>
                </a:solidFill>
              </a:rPr>
              <a:t>Manual Deployment</a:t>
            </a:r>
            <a:endParaRPr b="1" sz="1800">
              <a:solidFill>
                <a:srgbClr val="262626"/>
              </a:solidFill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Early days of software development</a:t>
            </a:r>
            <a:endParaRPr sz="1800">
              <a:solidFill>
                <a:srgbClr val="262626"/>
              </a:solidFill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Prone to human </a:t>
            </a:r>
            <a:r>
              <a:rPr lang="en-CA" sz="1800">
                <a:solidFill>
                  <a:srgbClr val="262626"/>
                </a:solidFill>
              </a:rPr>
              <a:t>errors</a:t>
            </a:r>
            <a:r>
              <a:rPr lang="en-CA" sz="1800">
                <a:solidFill>
                  <a:srgbClr val="262626"/>
                </a:solidFill>
              </a:rPr>
              <a:t> and inconsistencies</a:t>
            </a:r>
            <a:endParaRPr sz="1800">
              <a:solidFill>
                <a:srgbClr val="262626"/>
              </a:solidFill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Time-consuming and resource intensive</a:t>
            </a:r>
            <a:endParaRPr sz="1800">
              <a:solidFill>
                <a:srgbClr val="262626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262626"/>
                </a:solidFill>
              </a:rPr>
              <a:t>CI/CD Tools</a:t>
            </a:r>
            <a:endParaRPr b="1" sz="1800">
              <a:solidFill>
                <a:srgbClr val="262626"/>
              </a:solidFill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Introduction of Continuous Integration (CI) and Continuous Deployment (CD)</a:t>
            </a:r>
            <a:endParaRPr sz="1800">
              <a:solidFill>
                <a:srgbClr val="262626"/>
              </a:solidFill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Automation of build, test, and deployment processes</a:t>
            </a:r>
            <a:endParaRPr sz="1800">
              <a:solidFill>
                <a:srgbClr val="262626"/>
              </a:solidFill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Improved consistency, speed, and reliability</a:t>
            </a:r>
            <a:endParaRPr sz="1800">
              <a:solidFill>
                <a:srgbClr val="262626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262626"/>
                </a:solidFill>
              </a:rPr>
              <a:t>GitOps</a:t>
            </a:r>
            <a:endParaRPr b="1" sz="1800">
              <a:solidFill>
                <a:srgbClr val="262626"/>
              </a:solidFill>
            </a:endParaRPr>
          </a:p>
          <a:p>
            <a:pPr indent="-34290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Declarative, Git-centric approach to deployment</a:t>
            </a:r>
            <a:endParaRPr sz="1800">
              <a:solidFill>
                <a:srgbClr val="262626"/>
              </a:solidFill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Enhanced collaboration, versioning, and rollback capabilities</a:t>
            </a:r>
            <a:endParaRPr sz="1800">
              <a:solidFill>
                <a:srgbClr val="262626"/>
              </a:solidFill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Easier auditing, traceability, and compliance</a:t>
            </a:r>
            <a:endParaRPr sz="1800">
              <a:solidFill>
                <a:srgbClr val="262626"/>
              </a:solidFill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115" name="Google Shape;115;g2228bb1bde1_4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988" y="2176863"/>
            <a:ext cx="282892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2228bb1bde1_4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9338" y="5154898"/>
            <a:ext cx="2379600" cy="15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228bb1bde1_4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6925" y="5512400"/>
            <a:ext cx="2281651" cy="11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228bb1bde1_4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967364" y="3002538"/>
            <a:ext cx="903525" cy="124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8ecbb56c5_3_19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GitOps Standards</a:t>
            </a:r>
            <a:endParaRPr/>
          </a:p>
        </p:txBody>
      </p:sp>
      <p:sp>
        <p:nvSpPr>
          <p:cNvPr id="124" name="Google Shape;124;g228ecbb56c5_3_19"/>
          <p:cNvSpPr txBox="1"/>
          <p:nvPr/>
        </p:nvSpPr>
        <p:spPr>
          <a:xfrm>
            <a:off x="352250" y="914797"/>
            <a:ext cx="10515600" cy="54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rPr b="1" lang="en-CA" sz="2100">
                <a:solidFill>
                  <a:srgbClr val="262626"/>
                </a:solidFill>
              </a:rPr>
              <a:t>OpenGitOps: Standardizing GitOps Practices</a:t>
            </a:r>
            <a:endParaRPr b="1" sz="21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262626"/>
                </a:solidFill>
              </a:rPr>
              <a:t>A CNCF-led initiative for consistent and vendor-neutral GitOps implementation</a:t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262626"/>
                </a:solidFill>
              </a:rPr>
              <a:t>Principles, Standardization, and Best Practices: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Core GitOps principles as a foundation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Ensures consistency, interoperability, and simplified adoption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Development of guidelines and recommendations for GitOps implementation</a:t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262626"/>
                </a:solidFill>
              </a:rPr>
              <a:t>Community-driven Approach: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Open discussion and contribution from the community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Evolution based on user experiences and needs</a:t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800">
                <a:solidFill>
                  <a:srgbClr val="262626"/>
                </a:solidFill>
              </a:rPr>
              <a:t>Vendor-neutral Framework: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Flexibility in tool and platform selection</a:t>
            </a:r>
            <a:endParaRPr sz="1800">
              <a:solidFill>
                <a:srgbClr val="262626"/>
              </a:solidFill>
            </a:endParaRPr>
          </a:p>
          <a:p>
            <a:pPr indent="-3429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Char char="-"/>
            </a:pPr>
            <a:r>
              <a:rPr lang="en-CA" sz="1800">
                <a:solidFill>
                  <a:srgbClr val="262626"/>
                </a:solidFill>
              </a:rPr>
              <a:t>Avoids vendor lock-in for broader adoption</a:t>
            </a:r>
            <a:endParaRPr sz="1800">
              <a:solidFill>
                <a:srgbClr val="262626"/>
              </a:solidFill>
            </a:endParaRPr>
          </a:p>
        </p:txBody>
      </p:sp>
      <p:pic>
        <p:nvPicPr>
          <p:cNvPr id="125" name="Google Shape;125;g228ecbb56c5_3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1597" y="2096366"/>
            <a:ext cx="2945925" cy="264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228ecbb56c5_3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9388" y="4652938"/>
            <a:ext cx="4048125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8ecbb56c5_2_21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Challenges</a:t>
            </a:r>
            <a:endParaRPr/>
          </a:p>
        </p:txBody>
      </p:sp>
      <p:pic>
        <p:nvPicPr>
          <p:cNvPr id="132" name="Google Shape;132;g228ecbb56c5_2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3253" y="1132522"/>
            <a:ext cx="7085500" cy="57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232ece44b5c_0_12"/>
          <p:cNvPicPr preferRelativeResize="0"/>
          <p:nvPr/>
        </p:nvPicPr>
        <p:blipFill rotWithShape="1">
          <a:blip r:embed="rId3">
            <a:alphaModFix/>
          </a:blip>
          <a:srcRect b="-13122" l="0" r="0" t="0"/>
          <a:stretch/>
        </p:blipFill>
        <p:spPr>
          <a:xfrm>
            <a:off x="0" y="795325"/>
            <a:ext cx="12192000" cy="6858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28bb1bde1_4_8"/>
          <p:cNvSpPr txBox="1"/>
          <p:nvPr/>
        </p:nvSpPr>
        <p:spPr>
          <a:xfrm>
            <a:off x="383804" y="-193174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C9D"/>
              </a:buClr>
              <a:buSzPts val="4000"/>
              <a:buFont typeface="Arial"/>
              <a:buNone/>
            </a:pPr>
            <a:r>
              <a:rPr b="1" lang="en-CA" sz="4000">
                <a:solidFill>
                  <a:srgbClr val="002C9D"/>
                </a:solidFill>
              </a:rPr>
              <a:t>CAPI/CAPZ to </a:t>
            </a:r>
            <a:r>
              <a:rPr b="1" lang="en-CA" sz="4000">
                <a:solidFill>
                  <a:srgbClr val="002C9D"/>
                </a:solidFill>
              </a:rPr>
              <a:t>the rescue</a:t>
            </a:r>
            <a:endParaRPr/>
          </a:p>
        </p:txBody>
      </p:sp>
      <p:pic>
        <p:nvPicPr>
          <p:cNvPr id="143" name="Google Shape;143;g2228bb1bde1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25" y="1240299"/>
            <a:ext cx="7421150" cy="53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228bb1bde1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5475" y="2900777"/>
            <a:ext cx="1056450" cy="10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2019-07-29T21:37:05Z</dcterms:created>
  <dc:creator>Alex Contini</dc:creator>
</cp:coreProperties>
</file>